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  <p:sldMasterId id="2147483984" r:id="rId2"/>
    <p:sldMasterId id="2147483996" r:id="rId3"/>
    <p:sldMasterId id="2147484008" r:id="rId4"/>
  </p:sldMasterIdLst>
  <p:notesMasterIdLst>
    <p:notesMasterId r:id="rId29"/>
  </p:notesMasterIdLst>
  <p:sldIdLst>
    <p:sldId id="274" r:id="rId5"/>
    <p:sldId id="275" r:id="rId6"/>
    <p:sldId id="279" r:id="rId7"/>
    <p:sldId id="282" r:id="rId8"/>
    <p:sldId id="283" r:id="rId9"/>
    <p:sldId id="294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40E3B-0D44-4896-91F2-A0F7FB246D4D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50CD4E-6F9B-44D9-AB9E-0BCD411D3585}">
      <dgm:prSet custT="1"/>
      <dgm:spPr/>
      <dgm:t>
        <a:bodyPr/>
        <a:lstStyle/>
        <a:p>
          <a:pPr rtl="0"/>
          <a:r>
            <a:rPr lang="ru-RU" sz="2000" b="1" dirty="0"/>
            <a:t>1.Подготовка условий для запуска программы наставничества</a:t>
          </a:r>
        </a:p>
      </dgm:t>
    </dgm:pt>
    <dgm:pt modelId="{AECABE87-27D6-470F-AB63-872D1BB18DBB}" type="parTrans" cxnId="{09CC7A4F-C297-44FF-9C18-7685A32E9F87}">
      <dgm:prSet/>
      <dgm:spPr/>
      <dgm:t>
        <a:bodyPr/>
        <a:lstStyle/>
        <a:p>
          <a:endParaRPr lang="ru-RU"/>
        </a:p>
      </dgm:t>
    </dgm:pt>
    <dgm:pt modelId="{2F3510E5-56CF-4023-9E61-71D18A0141FF}" type="sibTrans" cxnId="{09CC7A4F-C297-44FF-9C18-7685A32E9F87}">
      <dgm:prSet/>
      <dgm:spPr/>
      <dgm:t>
        <a:bodyPr/>
        <a:lstStyle/>
        <a:p>
          <a:endParaRPr lang="ru-RU"/>
        </a:p>
      </dgm:t>
    </dgm:pt>
    <dgm:pt modelId="{1476D826-67AA-4CEB-9B01-7391E0781C7D}">
      <dgm:prSet custT="1"/>
      <dgm:spPr/>
      <dgm:t>
        <a:bodyPr/>
        <a:lstStyle/>
        <a:p>
          <a:pPr rtl="0"/>
          <a:r>
            <a:rPr lang="ru-RU" sz="2000" b="1" dirty="0"/>
            <a:t>2.Формирование базы наставляемых</a:t>
          </a:r>
        </a:p>
      </dgm:t>
    </dgm:pt>
    <dgm:pt modelId="{220157BE-3894-40DD-AB54-91F6674CC406}" type="parTrans" cxnId="{2D8D58B5-D376-47E4-8DDA-9A703418EDFB}">
      <dgm:prSet/>
      <dgm:spPr/>
      <dgm:t>
        <a:bodyPr/>
        <a:lstStyle/>
        <a:p>
          <a:endParaRPr lang="ru-RU"/>
        </a:p>
      </dgm:t>
    </dgm:pt>
    <dgm:pt modelId="{45FDF6E0-CC97-4B08-B517-87E878EF0286}" type="sibTrans" cxnId="{2D8D58B5-D376-47E4-8DDA-9A703418EDFB}">
      <dgm:prSet/>
      <dgm:spPr/>
      <dgm:t>
        <a:bodyPr/>
        <a:lstStyle/>
        <a:p>
          <a:endParaRPr lang="ru-RU"/>
        </a:p>
      </dgm:t>
    </dgm:pt>
    <dgm:pt modelId="{5F2E94FE-508D-4500-9934-E9DEF4E16995}">
      <dgm:prSet custT="1"/>
      <dgm:spPr/>
      <dgm:t>
        <a:bodyPr/>
        <a:lstStyle/>
        <a:p>
          <a:pPr rtl="0"/>
          <a:r>
            <a:rPr lang="ru-RU" sz="2000" b="1" dirty="0"/>
            <a:t>3. Формирование базы наставников</a:t>
          </a:r>
        </a:p>
      </dgm:t>
    </dgm:pt>
    <dgm:pt modelId="{9D45EF9A-6E61-482E-9BA7-C77CA26AA628}" type="parTrans" cxnId="{6E7E8189-05FF-44E2-AF0C-D0B154E86705}">
      <dgm:prSet/>
      <dgm:spPr/>
      <dgm:t>
        <a:bodyPr/>
        <a:lstStyle/>
        <a:p>
          <a:endParaRPr lang="ru-RU"/>
        </a:p>
      </dgm:t>
    </dgm:pt>
    <dgm:pt modelId="{E4A81600-61AD-4306-844C-C64B55562E17}" type="sibTrans" cxnId="{6E7E8189-05FF-44E2-AF0C-D0B154E86705}">
      <dgm:prSet/>
      <dgm:spPr/>
      <dgm:t>
        <a:bodyPr/>
        <a:lstStyle/>
        <a:p>
          <a:endParaRPr lang="ru-RU"/>
        </a:p>
      </dgm:t>
    </dgm:pt>
    <dgm:pt modelId="{638C3073-73AC-4A22-B0E1-C87740FD038D}">
      <dgm:prSet custT="1"/>
      <dgm:spPr/>
      <dgm:t>
        <a:bodyPr/>
        <a:lstStyle/>
        <a:p>
          <a:pPr rtl="0"/>
          <a:r>
            <a:rPr lang="ru-RU" sz="2000" b="1" dirty="0"/>
            <a:t>4. Отбор и обучение наставников</a:t>
          </a:r>
        </a:p>
      </dgm:t>
    </dgm:pt>
    <dgm:pt modelId="{E47D3C72-6C8F-4CDF-A91A-A883DF4D568A}" type="parTrans" cxnId="{A3F34A59-B00E-41E1-9BBD-31FE6EF09A69}">
      <dgm:prSet/>
      <dgm:spPr/>
      <dgm:t>
        <a:bodyPr/>
        <a:lstStyle/>
        <a:p>
          <a:endParaRPr lang="ru-RU"/>
        </a:p>
      </dgm:t>
    </dgm:pt>
    <dgm:pt modelId="{C3712C97-4A67-4364-A3D1-662816EE8E94}" type="sibTrans" cxnId="{A3F34A59-B00E-41E1-9BBD-31FE6EF09A69}">
      <dgm:prSet/>
      <dgm:spPr/>
      <dgm:t>
        <a:bodyPr/>
        <a:lstStyle/>
        <a:p>
          <a:endParaRPr lang="ru-RU"/>
        </a:p>
      </dgm:t>
    </dgm:pt>
    <dgm:pt modelId="{71270081-6840-4454-ADB3-36E75214F4DF}">
      <dgm:prSet custT="1"/>
      <dgm:spPr/>
      <dgm:t>
        <a:bodyPr/>
        <a:lstStyle/>
        <a:p>
          <a:pPr rtl="0"/>
          <a:r>
            <a:rPr lang="ru-RU" sz="2000" b="1" dirty="0"/>
            <a:t>5. Формирование наставнических пар или групп</a:t>
          </a:r>
        </a:p>
      </dgm:t>
    </dgm:pt>
    <dgm:pt modelId="{4A5F9DB5-1B30-44BF-8F87-7CDAFC24B004}" type="parTrans" cxnId="{7A8FC3C2-74A3-41E5-80CC-AA4118C6048D}">
      <dgm:prSet/>
      <dgm:spPr/>
      <dgm:t>
        <a:bodyPr/>
        <a:lstStyle/>
        <a:p>
          <a:endParaRPr lang="ru-RU"/>
        </a:p>
      </dgm:t>
    </dgm:pt>
    <dgm:pt modelId="{049CFE43-9C06-4F8E-9A43-2BA1A99875CA}" type="sibTrans" cxnId="{7A8FC3C2-74A3-41E5-80CC-AA4118C6048D}">
      <dgm:prSet/>
      <dgm:spPr/>
      <dgm:t>
        <a:bodyPr/>
        <a:lstStyle/>
        <a:p>
          <a:endParaRPr lang="ru-RU"/>
        </a:p>
      </dgm:t>
    </dgm:pt>
    <dgm:pt modelId="{ADF39E86-8F5A-43BF-8ABE-F6B9337382C8}">
      <dgm:prSet custT="1"/>
      <dgm:spPr/>
      <dgm:t>
        <a:bodyPr/>
        <a:lstStyle/>
        <a:p>
          <a:pPr rtl="0"/>
          <a:r>
            <a:rPr lang="ru-RU" sz="2000" b="1" dirty="0"/>
            <a:t>6.Организация работы наставнических пар или групп</a:t>
          </a:r>
        </a:p>
      </dgm:t>
    </dgm:pt>
    <dgm:pt modelId="{40D1C547-8D68-4994-A97A-066B4ED5A31C}" type="parTrans" cxnId="{AEC0008A-7723-45D3-A16C-25FA6EA97B50}">
      <dgm:prSet/>
      <dgm:spPr/>
      <dgm:t>
        <a:bodyPr/>
        <a:lstStyle/>
        <a:p>
          <a:endParaRPr lang="ru-RU"/>
        </a:p>
      </dgm:t>
    </dgm:pt>
    <dgm:pt modelId="{D4A439DE-70DB-481C-94D3-9981D5692336}" type="sibTrans" cxnId="{AEC0008A-7723-45D3-A16C-25FA6EA97B50}">
      <dgm:prSet/>
      <dgm:spPr/>
      <dgm:t>
        <a:bodyPr/>
        <a:lstStyle/>
        <a:p>
          <a:endParaRPr lang="ru-RU"/>
        </a:p>
      </dgm:t>
    </dgm:pt>
    <dgm:pt modelId="{CECF51A1-39BE-4804-99BB-9C47B254A0C6}">
      <dgm:prSet custT="1"/>
      <dgm:spPr/>
      <dgm:t>
        <a:bodyPr/>
        <a:lstStyle/>
        <a:p>
          <a:pPr rtl="0"/>
          <a:r>
            <a:rPr lang="ru-RU" sz="2000" b="1" dirty="0"/>
            <a:t>7.Завершение наставничества</a:t>
          </a:r>
        </a:p>
      </dgm:t>
    </dgm:pt>
    <dgm:pt modelId="{8DEDAAB2-9952-4CCA-8AF2-EC0A5F8DF529}" type="parTrans" cxnId="{D954A32D-603E-4F6F-A7CD-E1A49002C1F0}">
      <dgm:prSet/>
      <dgm:spPr/>
      <dgm:t>
        <a:bodyPr/>
        <a:lstStyle/>
        <a:p>
          <a:endParaRPr lang="ru-RU"/>
        </a:p>
      </dgm:t>
    </dgm:pt>
    <dgm:pt modelId="{F40614E9-483E-4CCF-AD6B-6B62CF4679E4}" type="sibTrans" cxnId="{D954A32D-603E-4F6F-A7CD-E1A49002C1F0}">
      <dgm:prSet/>
      <dgm:spPr/>
      <dgm:t>
        <a:bodyPr/>
        <a:lstStyle/>
        <a:p>
          <a:endParaRPr lang="ru-RU"/>
        </a:p>
      </dgm:t>
    </dgm:pt>
    <dgm:pt modelId="{2A20BCD8-5CD8-471F-823D-12DABBF114F6}" type="pres">
      <dgm:prSet presAssocID="{BD940E3B-0D44-4896-91F2-A0F7FB246D4D}" presName="linearFlow" presStyleCnt="0">
        <dgm:presLayoutVars>
          <dgm:resizeHandles val="exact"/>
        </dgm:presLayoutVars>
      </dgm:prSet>
      <dgm:spPr/>
    </dgm:pt>
    <dgm:pt modelId="{84124D9A-5EF0-4A97-99F9-17A0AFF8366C}" type="pres">
      <dgm:prSet presAssocID="{A850CD4E-6F9B-44D9-AB9E-0BCD411D3585}" presName="node" presStyleLbl="node1" presStyleIdx="0" presStyleCnt="7" custScaleX="330547" custLinFactNeighborX="3194">
        <dgm:presLayoutVars>
          <dgm:bulletEnabled val="1"/>
        </dgm:presLayoutVars>
      </dgm:prSet>
      <dgm:spPr/>
    </dgm:pt>
    <dgm:pt modelId="{4563AB5D-55A4-4785-A486-DD948579D42E}" type="pres">
      <dgm:prSet presAssocID="{2F3510E5-56CF-4023-9E61-71D18A0141FF}" presName="sibTrans" presStyleLbl="sibTrans2D1" presStyleIdx="0" presStyleCnt="6"/>
      <dgm:spPr/>
    </dgm:pt>
    <dgm:pt modelId="{20847366-2EE0-4EE0-94B8-724B961E89E9}" type="pres">
      <dgm:prSet presAssocID="{2F3510E5-56CF-4023-9E61-71D18A0141FF}" presName="connectorText" presStyleLbl="sibTrans2D1" presStyleIdx="0" presStyleCnt="6"/>
      <dgm:spPr/>
    </dgm:pt>
    <dgm:pt modelId="{5111AE87-B23C-4CE3-932A-60FFC8957C08}" type="pres">
      <dgm:prSet presAssocID="{1476D826-67AA-4CEB-9B01-7391E0781C7D}" presName="node" presStyleLbl="node1" presStyleIdx="1" presStyleCnt="7" custScaleX="330547" custLinFactNeighborX="3194">
        <dgm:presLayoutVars>
          <dgm:bulletEnabled val="1"/>
        </dgm:presLayoutVars>
      </dgm:prSet>
      <dgm:spPr/>
    </dgm:pt>
    <dgm:pt modelId="{19CD4B3C-9C35-4270-8097-8419F5188FB1}" type="pres">
      <dgm:prSet presAssocID="{45FDF6E0-CC97-4B08-B517-87E878EF0286}" presName="sibTrans" presStyleLbl="sibTrans2D1" presStyleIdx="1" presStyleCnt="6"/>
      <dgm:spPr/>
    </dgm:pt>
    <dgm:pt modelId="{AA71F831-8F53-46C1-914B-530A3D349703}" type="pres">
      <dgm:prSet presAssocID="{45FDF6E0-CC97-4B08-B517-87E878EF0286}" presName="connectorText" presStyleLbl="sibTrans2D1" presStyleIdx="1" presStyleCnt="6"/>
      <dgm:spPr/>
    </dgm:pt>
    <dgm:pt modelId="{2F6C6213-4646-44F6-8A9F-356FE3FAB558}" type="pres">
      <dgm:prSet presAssocID="{5F2E94FE-508D-4500-9934-E9DEF4E16995}" presName="node" presStyleLbl="node1" presStyleIdx="2" presStyleCnt="7" custScaleX="330547" custLinFactNeighborX="3194">
        <dgm:presLayoutVars>
          <dgm:bulletEnabled val="1"/>
        </dgm:presLayoutVars>
      </dgm:prSet>
      <dgm:spPr/>
    </dgm:pt>
    <dgm:pt modelId="{EE7B2F5E-359E-49FD-9604-090A818FEB59}" type="pres">
      <dgm:prSet presAssocID="{E4A81600-61AD-4306-844C-C64B55562E17}" presName="sibTrans" presStyleLbl="sibTrans2D1" presStyleIdx="2" presStyleCnt="6"/>
      <dgm:spPr/>
    </dgm:pt>
    <dgm:pt modelId="{09DAF279-32B4-4BFC-988A-162A170A967F}" type="pres">
      <dgm:prSet presAssocID="{E4A81600-61AD-4306-844C-C64B55562E17}" presName="connectorText" presStyleLbl="sibTrans2D1" presStyleIdx="2" presStyleCnt="6"/>
      <dgm:spPr/>
    </dgm:pt>
    <dgm:pt modelId="{89D184C0-A3F2-4F62-906F-BEA2015D6BDB}" type="pres">
      <dgm:prSet presAssocID="{638C3073-73AC-4A22-B0E1-C87740FD038D}" presName="node" presStyleLbl="node1" presStyleIdx="3" presStyleCnt="7" custScaleX="330547" custLinFactNeighborX="1597">
        <dgm:presLayoutVars>
          <dgm:bulletEnabled val="1"/>
        </dgm:presLayoutVars>
      </dgm:prSet>
      <dgm:spPr/>
    </dgm:pt>
    <dgm:pt modelId="{8A3AF9D5-0BF5-462E-BA7A-B8196B785AD4}" type="pres">
      <dgm:prSet presAssocID="{C3712C97-4A67-4364-A3D1-662816EE8E94}" presName="sibTrans" presStyleLbl="sibTrans2D1" presStyleIdx="3" presStyleCnt="6"/>
      <dgm:spPr/>
    </dgm:pt>
    <dgm:pt modelId="{01F73B7D-E657-4ABE-9D63-28DAC13F8AF7}" type="pres">
      <dgm:prSet presAssocID="{C3712C97-4A67-4364-A3D1-662816EE8E94}" presName="connectorText" presStyleLbl="sibTrans2D1" presStyleIdx="3" presStyleCnt="6"/>
      <dgm:spPr/>
    </dgm:pt>
    <dgm:pt modelId="{764B4E10-1ED8-4415-A801-AF19E6CB2FBC}" type="pres">
      <dgm:prSet presAssocID="{71270081-6840-4454-ADB3-36E75214F4DF}" presName="node" presStyleLbl="node1" presStyleIdx="4" presStyleCnt="7" custScaleX="330547" custLinFactNeighborX="1597">
        <dgm:presLayoutVars>
          <dgm:bulletEnabled val="1"/>
        </dgm:presLayoutVars>
      </dgm:prSet>
      <dgm:spPr/>
    </dgm:pt>
    <dgm:pt modelId="{68C94147-8E5A-4010-945F-1554152216D6}" type="pres">
      <dgm:prSet presAssocID="{049CFE43-9C06-4F8E-9A43-2BA1A99875CA}" presName="sibTrans" presStyleLbl="sibTrans2D1" presStyleIdx="4" presStyleCnt="6"/>
      <dgm:spPr/>
    </dgm:pt>
    <dgm:pt modelId="{0D0A2D3B-3F49-4529-A02B-1D6EBF7248B8}" type="pres">
      <dgm:prSet presAssocID="{049CFE43-9C06-4F8E-9A43-2BA1A99875CA}" presName="connectorText" presStyleLbl="sibTrans2D1" presStyleIdx="4" presStyleCnt="6"/>
      <dgm:spPr/>
    </dgm:pt>
    <dgm:pt modelId="{BF322240-2C1B-46E6-8C92-A08BAE90FCA5}" type="pres">
      <dgm:prSet presAssocID="{ADF39E86-8F5A-43BF-8ABE-F6B9337382C8}" presName="node" presStyleLbl="node1" presStyleIdx="5" presStyleCnt="7" custScaleX="330547" custLinFactNeighborX="1597">
        <dgm:presLayoutVars>
          <dgm:bulletEnabled val="1"/>
        </dgm:presLayoutVars>
      </dgm:prSet>
      <dgm:spPr/>
    </dgm:pt>
    <dgm:pt modelId="{C9DEDE49-BDBB-4624-B5F5-DC33B9E25DB4}" type="pres">
      <dgm:prSet presAssocID="{D4A439DE-70DB-481C-94D3-9981D5692336}" presName="sibTrans" presStyleLbl="sibTrans2D1" presStyleIdx="5" presStyleCnt="6"/>
      <dgm:spPr/>
    </dgm:pt>
    <dgm:pt modelId="{4133C6AB-B2A1-4BD2-A5CB-E982DBDF45A5}" type="pres">
      <dgm:prSet presAssocID="{D4A439DE-70DB-481C-94D3-9981D5692336}" presName="connectorText" presStyleLbl="sibTrans2D1" presStyleIdx="5" presStyleCnt="6"/>
      <dgm:spPr/>
    </dgm:pt>
    <dgm:pt modelId="{7E80F6A1-C62D-4852-A906-4A01197B934E}" type="pres">
      <dgm:prSet presAssocID="{CECF51A1-39BE-4804-99BB-9C47B254A0C6}" presName="node" presStyleLbl="node1" presStyleIdx="6" presStyleCnt="7" custScaleX="330547" custLinFactNeighborX="1597">
        <dgm:presLayoutVars>
          <dgm:bulletEnabled val="1"/>
        </dgm:presLayoutVars>
      </dgm:prSet>
      <dgm:spPr/>
    </dgm:pt>
  </dgm:ptLst>
  <dgm:cxnLst>
    <dgm:cxn modelId="{2FB14606-DF44-4094-A35E-CBFB02E0F74C}" type="presOf" srcId="{71270081-6840-4454-ADB3-36E75214F4DF}" destId="{764B4E10-1ED8-4415-A801-AF19E6CB2FBC}" srcOrd="0" destOrd="0" presId="urn:microsoft.com/office/officeart/2005/8/layout/process2"/>
    <dgm:cxn modelId="{9E9AE508-546C-4225-BC3A-042394AF40F4}" type="presOf" srcId="{CECF51A1-39BE-4804-99BB-9C47B254A0C6}" destId="{7E80F6A1-C62D-4852-A906-4A01197B934E}" srcOrd="0" destOrd="0" presId="urn:microsoft.com/office/officeart/2005/8/layout/process2"/>
    <dgm:cxn modelId="{391A0013-F93E-48C9-811C-A51E33D60E56}" type="presOf" srcId="{D4A439DE-70DB-481C-94D3-9981D5692336}" destId="{C9DEDE49-BDBB-4624-B5F5-DC33B9E25DB4}" srcOrd="0" destOrd="0" presId="urn:microsoft.com/office/officeart/2005/8/layout/process2"/>
    <dgm:cxn modelId="{D006BA20-5F21-450F-8204-CCA8D7972A2D}" type="presOf" srcId="{A850CD4E-6F9B-44D9-AB9E-0BCD411D3585}" destId="{84124D9A-5EF0-4A97-99F9-17A0AFF8366C}" srcOrd="0" destOrd="0" presId="urn:microsoft.com/office/officeart/2005/8/layout/process2"/>
    <dgm:cxn modelId="{D954A32D-603E-4F6F-A7CD-E1A49002C1F0}" srcId="{BD940E3B-0D44-4896-91F2-A0F7FB246D4D}" destId="{CECF51A1-39BE-4804-99BB-9C47B254A0C6}" srcOrd="6" destOrd="0" parTransId="{8DEDAAB2-9952-4CCA-8AF2-EC0A5F8DF529}" sibTransId="{F40614E9-483E-4CCF-AD6B-6B62CF4679E4}"/>
    <dgm:cxn modelId="{50620231-2358-4E72-B465-4F38D0D26C08}" type="presOf" srcId="{D4A439DE-70DB-481C-94D3-9981D5692336}" destId="{4133C6AB-B2A1-4BD2-A5CB-E982DBDF45A5}" srcOrd="1" destOrd="0" presId="urn:microsoft.com/office/officeart/2005/8/layout/process2"/>
    <dgm:cxn modelId="{E749E140-5361-4B62-8B2F-88E389D8AAFE}" type="presOf" srcId="{2F3510E5-56CF-4023-9E61-71D18A0141FF}" destId="{20847366-2EE0-4EE0-94B8-724B961E89E9}" srcOrd="1" destOrd="0" presId="urn:microsoft.com/office/officeart/2005/8/layout/process2"/>
    <dgm:cxn modelId="{7F74A45B-4721-4AB3-AA05-3CEF49F8FCA4}" type="presOf" srcId="{45FDF6E0-CC97-4B08-B517-87E878EF0286}" destId="{19CD4B3C-9C35-4270-8097-8419F5188FB1}" srcOrd="0" destOrd="0" presId="urn:microsoft.com/office/officeart/2005/8/layout/process2"/>
    <dgm:cxn modelId="{4970C55F-710A-4424-8491-15916F58974B}" type="presOf" srcId="{E4A81600-61AD-4306-844C-C64B55562E17}" destId="{09DAF279-32B4-4BFC-988A-162A170A967F}" srcOrd="1" destOrd="0" presId="urn:microsoft.com/office/officeart/2005/8/layout/process2"/>
    <dgm:cxn modelId="{B0A9DA5F-F8D2-4EA0-A9E6-028434804463}" type="presOf" srcId="{1476D826-67AA-4CEB-9B01-7391E0781C7D}" destId="{5111AE87-B23C-4CE3-932A-60FFC8957C08}" srcOrd="0" destOrd="0" presId="urn:microsoft.com/office/officeart/2005/8/layout/process2"/>
    <dgm:cxn modelId="{08EE3944-65CE-4DA5-B68E-63E5A19FE63A}" type="presOf" srcId="{45FDF6E0-CC97-4B08-B517-87E878EF0286}" destId="{AA71F831-8F53-46C1-914B-530A3D349703}" srcOrd="1" destOrd="0" presId="urn:microsoft.com/office/officeart/2005/8/layout/process2"/>
    <dgm:cxn modelId="{09CC7A4F-C297-44FF-9C18-7685A32E9F87}" srcId="{BD940E3B-0D44-4896-91F2-A0F7FB246D4D}" destId="{A850CD4E-6F9B-44D9-AB9E-0BCD411D3585}" srcOrd="0" destOrd="0" parTransId="{AECABE87-27D6-470F-AB63-872D1BB18DBB}" sibTransId="{2F3510E5-56CF-4023-9E61-71D18A0141FF}"/>
    <dgm:cxn modelId="{CBE4AB77-E12A-4072-A91E-DFFDA66DBBB8}" type="presOf" srcId="{638C3073-73AC-4A22-B0E1-C87740FD038D}" destId="{89D184C0-A3F2-4F62-906F-BEA2015D6BDB}" srcOrd="0" destOrd="0" presId="urn:microsoft.com/office/officeart/2005/8/layout/process2"/>
    <dgm:cxn modelId="{A3F34A59-B00E-41E1-9BBD-31FE6EF09A69}" srcId="{BD940E3B-0D44-4896-91F2-A0F7FB246D4D}" destId="{638C3073-73AC-4A22-B0E1-C87740FD038D}" srcOrd="3" destOrd="0" parTransId="{E47D3C72-6C8F-4CDF-A91A-A883DF4D568A}" sibTransId="{C3712C97-4A67-4364-A3D1-662816EE8E94}"/>
    <dgm:cxn modelId="{6E7E8189-05FF-44E2-AF0C-D0B154E86705}" srcId="{BD940E3B-0D44-4896-91F2-A0F7FB246D4D}" destId="{5F2E94FE-508D-4500-9934-E9DEF4E16995}" srcOrd="2" destOrd="0" parTransId="{9D45EF9A-6E61-482E-9BA7-C77CA26AA628}" sibTransId="{E4A81600-61AD-4306-844C-C64B55562E17}"/>
    <dgm:cxn modelId="{AEC0008A-7723-45D3-A16C-25FA6EA97B50}" srcId="{BD940E3B-0D44-4896-91F2-A0F7FB246D4D}" destId="{ADF39E86-8F5A-43BF-8ABE-F6B9337382C8}" srcOrd="5" destOrd="0" parTransId="{40D1C547-8D68-4994-A97A-066B4ED5A31C}" sibTransId="{D4A439DE-70DB-481C-94D3-9981D5692336}"/>
    <dgm:cxn modelId="{5BE7DC9A-413B-416A-A671-B8020E60773A}" type="presOf" srcId="{5F2E94FE-508D-4500-9934-E9DEF4E16995}" destId="{2F6C6213-4646-44F6-8A9F-356FE3FAB558}" srcOrd="0" destOrd="0" presId="urn:microsoft.com/office/officeart/2005/8/layout/process2"/>
    <dgm:cxn modelId="{2D8D58B5-D376-47E4-8DDA-9A703418EDFB}" srcId="{BD940E3B-0D44-4896-91F2-A0F7FB246D4D}" destId="{1476D826-67AA-4CEB-9B01-7391E0781C7D}" srcOrd="1" destOrd="0" parTransId="{220157BE-3894-40DD-AB54-91F6674CC406}" sibTransId="{45FDF6E0-CC97-4B08-B517-87E878EF0286}"/>
    <dgm:cxn modelId="{1B9F1CBE-C25C-4A9C-83CD-D292A7FE5222}" type="presOf" srcId="{BD940E3B-0D44-4896-91F2-A0F7FB246D4D}" destId="{2A20BCD8-5CD8-471F-823D-12DABBF114F6}" srcOrd="0" destOrd="0" presId="urn:microsoft.com/office/officeart/2005/8/layout/process2"/>
    <dgm:cxn modelId="{7A8FC3C2-74A3-41E5-80CC-AA4118C6048D}" srcId="{BD940E3B-0D44-4896-91F2-A0F7FB246D4D}" destId="{71270081-6840-4454-ADB3-36E75214F4DF}" srcOrd="4" destOrd="0" parTransId="{4A5F9DB5-1B30-44BF-8F87-7CDAFC24B004}" sibTransId="{049CFE43-9C06-4F8E-9A43-2BA1A99875CA}"/>
    <dgm:cxn modelId="{AF6DBDC3-BF46-47C0-A9D2-7668FE6E666A}" type="presOf" srcId="{C3712C97-4A67-4364-A3D1-662816EE8E94}" destId="{01F73B7D-E657-4ABE-9D63-28DAC13F8AF7}" srcOrd="1" destOrd="0" presId="urn:microsoft.com/office/officeart/2005/8/layout/process2"/>
    <dgm:cxn modelId="{38985ECA-EB5F-404D-A314-982D18207767}" type="presOf" srcId="{049CFE43-9C06-4F8E-9A43-2BA1A99875CA}" destId="{68C94147-8E5A-4010-945F-1554152216D6}" srcOrd="0" destOrd="0" presId="urn:microsoft.com/office/officeart/2005/8/layout/process2"/>
    <dgm:cxn modelId="{C68C11D4-FA33-4597-933C-C0210B237E73}" type="presOf" srcId="{2F3510E5-56CF-4023-9E61-71D18A0141FF}" destId="{4563AB5D-55A4-4785-A486-DD948579D42E}" srcOrd="0" destOrd="0" presId="urn:microsoft.com/office/officeart/2005/8/layout/process2"/>
    <dgm:cxn modelId="{1D808CD4-3D0B-4572-B828-ECBC56CD3BB0}" type="presOf" srcId="{ADF39E86-8F5A-43BF-8ABE-F6B9337382C8}" destId="{BF322240-2C1B-46E6-8C92-A08BAE90FCA5}" srcOrd="0" destOrd="0" presId="urn:microsoft.com/office/officeart/2005/8/layout/process2"/>
    <dgm:cxn modelId="{F4FE82DB-3071-4FD1-A703-CDD75C07E553}" type="presOf" srcId="{E4A81600-61AD-4306-844C-C64B55562E17}" destId="{EE7B2F5E-359E-49FD-9604-090A818FEB59}" srcOrd="0" destOrd="0" presId="urn:microsoft.com/office/officeart/2005/8/layout/process2"/>
    <dgm:cxn modelId="{79E1F6E7-BA12-44F0-9C97-1403DD249428}" type="presOf" srcId="{C3712C97-4A67-4364-A3D1-662816EE8E94}" destId="{8A3AF9D5-0BF5-462E-BA7A-B8196B785AD4}" srcOrd="0" destOrd="0" presId="urn:microsoft.com/office/officeart/2005/8/layout/process2"/>
    <dgm:cxn modelId="{63DEE5F4-25DE-409C-A7AC-EA8648C3CDBC}" type="presOf" srcId="{049CFE43-9C06-4F8E-9A43-2BA1A99875CA}" destId="{0D0A2D3B-3F49-4529-A02B-1D6EBF7248B8}" srcOrd="1" destOrd="0" presId="urn:microsoft.com/office/officeart/2005/8/layout/process2"/>
    <dgm:cxn modelId="{8808BAE4-88EC-43DC-A52D-37BAC285AD4B}" type="presParOf" srcId="{2A20BCD8-5CD8-471F-823D-12DABBF114F6}" destId="{84124D9A-5EF0-4A97-99F9-17A0AFF8366C}" srcOrd="0" destOrd="0" presId="urn:microsoft.com/office/officeart/2005/8/layout/process2"/>
    <dgm:cxn modelId="{5784B2B0-C3D5-42BD-BEDE-C965CEE0A094}" type="presParOf" srcId="{2A20BCD8-5CD8-471F-823D-12DABBF114F6}" destId="{4563AB5D-55A4-4785-A486-DD948579D42E}" srcOrd="1" destOrd="0" presId="urn:microsoft.com/office/officeart/2005/8/layout/process2"/>
    <dgm:cxn modelId="{03801CD3-2E6C-4FA2-8E8A-3695C8699869}" type="presParOf" srcId="{4563AB5D-55A4-4785-A486-DD948579D42E}" destId="{20847366-2EE0-4EE0-94B8-724B961E89E9}" srcOrd="0" destOrd="0" presId="urn:microsoft.com/office/officeart/2005/8/layout/process2"/>
    <dgm:cxn modelId="{5BC7E046-AEAB-475D-A9FA-92E31DE8DCA8}" type="presParOf" srcId="{2A20BCD8-5CD8-471F-823D-12DABBF114F6}" destId="{5111AE87-B23C-4CE3-932A-60FFC8957C08}" srcOrd="2" destOrd="0" presId="urn:microsoft.com/office/officeart/2005/8/layout/process2"/>
    <dgm:cxn modelId="{4B049FA6-2C8F-4C55-9807-7D6402E38A5B}" type="presParOf" srcId="{2A20BCD8-5CD8-471F-823D-12DABBF114F6}" destId="{19CD4B3C-9C35-4270-8097-8419F5188FB1}" srcOrd="3" destOrd="0" presId="urn:microsoft.com/office/officeart/2005/8/layout/process2"/>
    <dgm:cxn modelId="{37A7109A-CF9F-4F66-8FAD-B4B694814ECD}" type="presParOf" srcId="{19CD4B3C-9C35-4270-8097-8419F5188FB1}" destId="{AA71F831-8F53-46C1-914B-530A3D349703}" srcOrd="0" destOrd="0" presId="urn:microsoft.com/office/officeart/2005/8/layout/process2"/>
    <dgm:cxn modelId="{B7701E79-2E8B-400A-A766-7CC0BDD7E14A}" type="presParOf" srcId="{2A20BCD8-5CD8-471F-823D-12DABBF114F6}" destId="{2F6C6213-4646-44F6-8A9F-356FE3FAB558}" srcOrd="4" destOrd="0" presId="urn:microsoft.com/office/officeart/2005/8/layout/process2"/>
    <dgm:cxn modelId="{CE45722B-2930-4335-A2FD-5712FB8F6041}" type="presParOf" srcId="{2A20BCD8-5CD8-471F-823D-12DABBF114F6}" destId="{EE7B2F5E-359E-49FD-9604-090A818FEB59}" srcOrd="5" destOrd="0" presId="urn:microsoft.com/office/officeart/2005/8/layout/process2"/>
    <dgm:cxn modelId="{619F9CF1-436F-4BD2-A6AF-4DB8F091CB30}" type="presParOf" srcId="{EE7B2F5E-359E-49FD-9604-090A818FEB59}" destId="{09DAF279-32B4-4BFC-988A-162A170A967F}" srcOrd="0" destOrd="0" presId="urn:microsoft.com/office/officeart/2005/8/layout/process2"/>
    <dgm:cxn modelId="{FE315780-4F2D-4077-B81B-B22D122A87C7}" type="presParOf" srcId="{2A20BCD8-5CD8-471F-823D-12DABBF114F6}" destId="{89D184C0-A3F2-4F62-906F-BEA2015D6BDB}" srcOrd="6" destOrd="0" presId="urn:microsoft.com/office/officeart/2005/8/layout/process2"/>
    <dgm:cxn modelId="{A7726A6F-A22E-4357-B9C4-B33127826785}" type="presParOf" srcId="{2A20BCD8-5CD8-471F-823D-12DABBF114F6}" destId="{8A3AF9D5-0BF5-462E-BA7A-B8196B785AD4}" srcOrd="7" destOrd="0" presId="urn:microsoft.com/office/officeart/2005/8/layout/process2"/>
    <dgm:cxn modelId="{6A950211-12C5-47EC-B219-4A510828FF07}" type="presParOf" srcId="{8A3AF9D5-0BF5-462E-BA7A-B8196B785AD4}" destId="{01F73B7D-E657-4ABE-9D63-28DAC13F8AF7}" srcOrd="0" destOrd="0" presId="urn:microsoft.com/office/officeart/2005/8/layout/process2"/>
    <dgm:cxn modelId="{79D54D69-7151-4021-808D-1F44E110BD0F}" type="presParOf" srcId="{2A20BCD8-5CD8-471F-823D-12DABBF114F6}" destId="{764B4E10-1ED8-4415-A801-AF19E6CB2FBC}" srcOrd="8" destOrd="0" presId="urn:microsoft.com/office/officeart/2005/8/layout/process2"/>
    <dgm:cxn modelId="{8049DEF4-8DC3-43BE-B4AD-2AE34E30F4C8}" type="presParOf" srcId="{2A20BCD8-5CD8-471F-823D-12DABBF114F6}" destId="{68C94147-8E5A-4010-945F-1554152216D6}" srcOrd="9" destOrd="0" presId="urn:microsoft.com/office/officeart/2005/8/layout/process2"/>
    <dgm:cxn modelId="{05E0B127-0A62-4B17-8570-A113B1189CBE}" type="presParOf" srcId="{68C94147-8E5A-4010-945F-1554152216D6}" destId="{0D0A2D3B-3F49-4529-A02B-1D6EBF7248B8}" srcOrd="0" destOrd="0" presId="urn:microsoft.com/office/officeart/2005/8/layout/process2"/>
    <dgm:cxn modelId="{8F078F8B-F769-4EC8-AF97-EF7F9DCC0A9C}" type="presParOf" srcId="{2A20BCD8-5CD8-471F-823D-12DABBF114F6}" destId="{BF322240-2C1B-46E6-8C92-A08BAE90FCA5}" srcOrd="10" destOrd="0" presId="urn:microsoft.com/office/officeart/2005/8/layout/process2"/>
    <dgm:cxn modelId="{6492C098-551D-444C-85EA-329E51E9A716}" type="presParOf" srcId="{2A20BCD8-5CD8-471F-823D-12DABBF114F6}" destId="{C9DEDE49-BDBB-4624-B5F5-DC33B9E25DB4}" srcOrd="11" destOrd="0" presId="urn:microsoft.com/office/officeart/2005/8/layout/process2"/>
    <dgm:cxn modelId="{765E17ED-5582-4D98-8772-9EBDB1359AA9}" type="presParOf" srcId="{C9DEDE49-BDBB-4624-B5F5-DC33B9E25DB4}" destId="{4133C6AB-B2A1-4BD2-A5CB-E982DBDF45A5}" srcOrd="0" destOrd="0" presId="urn:microsoft.com/office/officeart/2005/8/layout/process2"/>
    <dgm:cxn modelId="{EFB06031-7F4A-4083-BCF5-A6428E215832}" type="presParOf" srcId="{2A20BCD8-5CD8-471F-823D-12DABBF114F6}" destId="{7E80F6A1-C62D-4852-A906-4A01197B934E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24D9A-5EF0-4A97-99F9-17A0AFF8366C}">
      <dsp:nvSpPr>
        <dsp:cNvPr id="0" name=""/>
        <dsp:cNvSpPr/>
      </dsp:nvSpPr>
      <dsp:spPr>
        <a:xfrm>
          <a:off x="617767" y="3295"/>
          <a:ext cx="7131893" cy="539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1.Подготовка условий для запуска программы наставничества</a:t>
          </a:r>
        </a:p>
      </dsp:txBody>
      <dsp:txXfrm>
        <a:off x="633565" y="19093"/>
        <a:ext cx="7100297" cy="507804"/>
      </dsp:txXfrm>
    </dsp:sp>
    <dsp:sp modelId="{4563AB5D-55A4-4785-A486-DD948579D42E}">
      <dsp:nvSpPr>
        <dsp:cNvPr id="0" name=""/>
        <dsp:cNvSpPr/>
      </dsp:nvSpPr>
      <dsp:spPr>
        <a:xfrm rot="5400000">
          <a:off x="4082576" y="556181"/>
          <a:ext cx="202275" cy="242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110895" y="576408"/>
        <a:ext cx="145638" cy="141593"/>
      </dsp:txXfrm>
    </dsp:sp>
    <dsp:sp modelId="{5111AE87-B23C-4CE3-932A-60FFC8957C08}">
      <dsp:nvSpPr>
        <dsp:cNvPr id="0" name=""/>
        <dsp:cNvSpPr/>
      </dsp:nvSpPr>
      <dsp:spPr>
        <a:xfrm>
          <a:off x="617767" y="812396"/>
          <a:ext cx="7131893" cy="539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2.Формирование базы наставляемых</a:t>
          </a:r>
        </a:p>
      </dsp:txBody>
      <dsp:txXfrm>
        <a:off x="633565" y="828194"/>
        <a:ext cx="7100297" cy="507804"/>
      </dsp:txXfrm>
    </dsp:sp>
    <dsp:sp modelId="{19CD4B3C-9C35-4270-8097-8419F5188FB1}">
      <dsp:nvSpPr>
        <dsp:cNvPr id="0" name=""/>
        <dsp:cNvSpPr/>
      </dsp:nvSpPr>
      <dsp:spPr>
        <a:xfrm rot="5400000">
          <a:off x="4082576" y="1365282"/>
          <a:ext cx="202275" cy="242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110895" y="1385509"/>
        <a:ext cx="145638" cy="141593"/>
      </dsp:txXfrm>
    </dsp:sp>
    <dsp:sp modelId="{2F6C6213-4646-44F6-8A9F-356FE3FAB558}">
      <dsp:nvSpPr>
        <dsp:cNvPr id="0" name=""/>
        <dsp:cNvSpPr/>
      </dsp:nvSpPr>
      <dsp:spPr>
        <a:xfrm>
          <a:off x="617767" y="1621498"/>
          <a:ext cx="7131893" cy="539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3. Формирование базы наставников</a:t>
          </a:r>
        </a:p>
      </dsp:txBody>
      <dsp:txXfrm>
        <a:off x="633565" y="1637296"/>
        <a:ext cx="7100297" cy="507804"/>
      </dsp:txXfrm>
    </dsp:sp>
    <dsp:sp modelId="{EE7B2F5E-359E-49FD-9604-090A818FEB59}">
      <dsp:nvSpPr>
        <dsp:cNvPr id="0" name=""/>
        <dsp:cNvSpPr/>
      </dsp:nvSpPr>
      <dsp:spPr>
        <a:xfrm rot="5546314">
          <a:off x="4065256" y="2174384"/>
          <a:ext cx="202458" cy="242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094959" y="2194547"/>
        <a:ext cx="145638" cy="141721"/>
      </dsp:txXfrm>
    </dsp:sp>
    <dsp:sp modelId="{89D184C0-A3F2-4F62-906F-BEA2015D6BDB}">
      <dsp:nvSpPr>
        <dsp:cNvPr id="0" name=""/>
        <dsp:cNvSpPr/>
      </dsp:nvSpPr>
      <dsp:spPr>
        <a:xfrm>
          <a:off x="583310" y="2430599"/>
          <a:ext cx="7131893" cy="539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4. Отбор и обучение наставников</a:t>
          </a:r>
        </a:p>
      </dsp:txBody>
      <dsp:txXfrm>
        <a:off x="599108" y="2446397"/>
        <a:ext cx="7100297" cy="507804"/>
      </dsp:txXfrm>
    </dsp:sp>
    <dsp:sp modelId="{8A3AF9D5-0BF5-462E-BA7A-B8196B785AD4}">
      <dsp:nvSpPr>
        <dsp:cNvPr id="0" name=""/>
        <dsp:cNvSpPr/>
      </dsp:nvSpPr>
      <dsp:spPr>
        <a:xfrm rot="5400000">
          <a:off x="4048119" y="2983485"/>
          <a:ext cx="202275" cy="242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076438" y="3003712"/>
        <a:ext cx="145638" cy="141593"/>
      </dsp:txXfrm>
    </dsp:sp>
    <dsp:sp modelId="{764B4E10-1ED8-4415-A801-AF19E6CB2FBC}">
      <dsp:nvSpPr>
        <dsp:cNvPr id="0" name=""/>
        <dsp:cNvSpPr/>
      </dsp:nvSpPr>
      <dsp:spPr>
        <a:xfrm>
          <a:off x="583310" y="3239700"/>
          <a:ext cx="7131893" cy="539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5. Формирование наставнических пар или групп</a:t>
          </a:r>
        </a:p>
      </dsp:txBody>
      <dsp:txXfrm>
        <a:off x="599108" y="3255498"/>
        <a:ext cx="7100297" cy="507804"/>
      </dsp:txXfrm>
    </dsp:sp>
    <dsp:sp modelId="{68C94147-8E5A-4010-945F-1554152216D6}">
      <dsp:nvSpPr>
        <dsp:cNvPr id="0" name=""/>
        <dsp:cNvSpPr/>
      </dsp:nvSpPr>
      <dsp:spPr>
        <a:xfrm rot="5400000">
          <a:off x="4048119" y="3792586"/>
          <a:ext cx="202275" cy="242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076438" y="3812813"/>
        <a:ext cx="145638" cy="141593"/>
      </dsp:txXfrm>
    </dsp:sp>
    <dsp:sp modelId="{BF322240-2C1B-46E6-8C92-A08BAE90FCA5}">
      <dsp:nvSpPr>
        <dsp:cNvPr id="0" name=""/>
        <dsp:cNvSpPr/>
      </dsp:nvSpPr>
      <dsp:spPr>
        <a:xfrm>
          <a:off x="583310" y="4048802"/>
          <a:ext cx="7131893" cy="539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6.Организация работы наставнических пар или групп</a:t>
          </a:r>
        </a:p>
      </dsp:txBody>
      <dsp:txXfrm>
        <a:off x="599108" y="4064600"/>
        <a:ext cx="7100297" cy="507804"/>
      </dsp:txXfrm>
    </dsp:sp>
    <dsp:sp modelId="{C9DEDE49-BDBB-4624-B5F5-DC33B9E25DB4}">
      <dsp:nvSpPr>
        <dsp:cNvPr id="0" name=""/>
        <dsp:cNvSpPr/>
      </dsp:nvSpPr>
      <dsp:spPr>
        <a:xfrm rot="5400000">
          <a:off x="4048119" y="4601688"/>
          <a:ext cx="202275" cy="242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4076438" y="4621915"/>
        <a:ext cx="145638" cy="141593"/>
      </dsp:txXfrm>
    </dsp:sp>
    <dsp:sp modelId="{7E80F6A1-C62D-4852-A906-4A01197B934E}">
      <dsp:nvSpPr>
        <dsp:cNvPr id="0" name=""/>
        <dsp:cNvSpPr/>
      </dsp:nvSpPr>
      <dsp:spPr>
        <a:xfrm>
          <a:off x="583310" y="4857903"/>
          <a:ext cx="7131893" cy="539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7.Завершение наставничества</a:t>
          </a:r>
        </a:p>
      </dsp:txBody>
      <dsp:txXfrm>
        <a:off x="599108" y="4873701"/>
        <a:ext cx="7100297" cy="50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C7C28-A793-4707-B047-B3600F266C9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431E1-0404-4BDE-9C25-79BD193E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A799-6849-49D1-A307-E5122C2B80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A03A-983D-4F28-801A-567535EADEB6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7D16-490A-4DBE-80C2-9009798C3740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6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B5FA-903F-46E4-BD52-67EF6F9BF815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2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24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645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724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72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73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613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6808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519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8713-5F00-4C9F-928B-AB43B64C3EB2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67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48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2160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4607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0657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693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175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033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736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873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890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41B8-3CF2-44F6-A242-327F3F64B369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54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1376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2779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7387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1773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86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94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3054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4101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446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06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CFF3-E6A9-46E0-8660-45DB26A42C07}" type="datetime1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18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2719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6465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708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1406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369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271C-0F6A-4C7D-8F69-D3E1EBD8DEA1}" type="datetime1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0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C60D-88AB-4EA2-920B-9BCDACFB7B20}" type="datetime1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1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D51-76D4-4EF4-8970-4779CEE398A7}" type="datetime1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8B6A-A917-4078-8499-CF0469573C48}" type="datetime1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8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82A-1896-4D72-B83B-54102A82822F}" type="datetime1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7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163E-D16E-4513-A46C-2D7925A651D2}" type="datetime1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Региональный модельный центр дополнительного образования детей Владимирской области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A0B4-284F-4C20-AB1C-9DE8C9B6D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2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A48F-CEDC-49CB-9C5A-08F63FE536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3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2403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Наставничество в дополнительном образовании детей: методология и практики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4619" y="5085184"/>
            <a:ext cx="5040560" cy="1008112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Золотова Екатерина Петровна,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Руководитель РМЦ Владимирской области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54" y="70512"/>
            <a:ext cx="1187624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D8B990-EE18-C7E1-B659-A0F0D38F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34"/>
            <a:ext cx="1479607" cy="13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6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3.Формирование базы наставников</a:t>
            </a:r>
            <a:br>
              <a:rPr lang="ru-RU" sz="3200" dirty="0"/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320480" cy="2808312"/>
          </a:xfrm>
        </p:spPr>
        <p:txBody>
          <a:bodyPr>
            <a:noAutofit/>
          </a:bodyPr>
          <a:lstStyle/>
          <a:p>
            <a:r>
              <a:rPr lang="ru-RU" sz="2000" b="1" dirty="0"/>
              <a:t>информировать </a:t>
            </a:r>
            <a:r>
              <a:rPr lang="ru-RU" sz="2000" dirty="0"/>
              <a:t> коллектив о  запуске программы;</a:t>
            </a:r>
          </a:p>
          <a:p>
            <a:r>
              <a:rPr lang="ru-RU" sz="2000" b="1" dirty="0"/>
              <a:t>собрать данные о потенциальных  наставниках </a:t>
            </a:r>
            <a:r>
              <a:rPr lang="ru-RU" sz="2000" dirty="0"/>
              <a:t>из числа педагогов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3744416" cy="367240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Информационные буклеты, информация на сайт ОО (раздел «Наставничество»)</a:t>
            </a:r>
          </a:p>
          <a:p>
            <a:r>
              <a:rPr lang="ru-RU" sz="2000" dirty="0"/>
              <a:t>Анкетирование и опросы</a:t>
            </a:r>
          </a:p>
          <a:p>
            <a:r>
              <a:rPr lang="ru-RU" sz="2000" dirty="0"/>
              <a:t>Консультации</a:t>
            </a:r>
          </a:p>
          <a:p>
            <a:r>
              <a:rPr lang="ru-RU" sz="2000" dirty="0"/>
              <a:t>Встречи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База данных о наставниках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!!! Заполнение наставниками согласия на обработку персональных  данных.</a:t>
            </a:r>
            <a:endParaRPr lang="ru-RU" sz="2000" dirty="0"/>
          </a:p>
        </p:txBody>
      </p:sp>
      <p:pic>
        <p:nvPicPr>
          <p:cNvPr id="5" name="Picture 2" descr="C:\Users\shto\Desktop\Analiticheskie-sistem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770107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239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to\Desktop\e6ac101bc5f3ceeb2e9922702cb4a4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90256"/>
            <a:ext cx="2267744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Потенциальные наставники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педагоги, </a:t>
            </a:r>
            <a:r>
              <a:rPr lang="ru-RU" sz="2000" dirty="0">
                <a:solidFill>
                  <a:srgbClr val="C00000"/>
                </a:solidFill>
              </a:rPr>
              <a:t>заинтересованные в тиражировании личного педагогического опыта и создании продуктивной педагогической атмосферы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/>
              <a:t>родители обучающихся </a:t>
            </a:r>
            <a:r>
              <a:rPr lang="ru-RU" sz="2000" dirty="0"/>
              <a:t>– активные участники родительских или управляющих советов, организаторов досуговой деятельности, с активной гражданской позицией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/>
              <a:t>выпускники</a:t>
            </a:r>
            <a:r>
              <a:rPr lang="ru-RU" sz="2000" dirty="0"/>
              <a:t>, заинтересованных в поддержке своей </a:t>
            </a:r>
            <a:r>
              <a:rPr lang="ru-RU" sz="2000" dirty="0" err="1"/>
              <a:t>alma</a:t>
            </a:r>
            <a:r>
              <a:rPr lang="ru-RU" sz="2000" dirty="0"/>
              <a:t> </a:t>
            </a:r>
            <a:r>
              <a:rPr lang="ru-RU" sz="2000" dirty="0" err="1"/>
              <a:t>mater</a:t>
            </a:r>
            <a:endParaRPr lang="ru-RU" sz="20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/>
              <a:t>сотрудники предприятий</a:t>
            </a:r>
            <a:r>
              <a:rPr lang="ru-RU" sz="2000" dirty="0"/>
              <a:t>, заинтересованных в подготовке будущих кадров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/>
              <a:t>успешные предприниматели </a:t>
            </a:r>
            <a:r>
              <a:rPr lang="ru-RU" sz="2000" dirty="0"/>
              <a:t>или </a:t>
            </a:r>
            <a:r>
              <a:rPr lang="ru-RU" sz="2000" b="1" dirty="0"/>
              <a:t>общественные деятели</a:t>
            </a:r>
            <a:r>
              <a:rPr lang="ru-RU" sz="2000" dirty="0"/>
              <a:t>, которые чувствуют потребность передать свой опыт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b="1" dirty="0"/>
              <a:t>сотрудники некоммерческих организаций </a:t>
            </a:r>
            <a:r>
              <a:rPr lang="ru-RU" sz="2000" dirty="0"/>
              <a:t>и </a:t>
            </a:r>
            <a:r>
              <a:rPr lang="ru-RU" sz="2000" b="1" dirty="0"/>
              <a:t>участники социальных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8158908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4. Отбор и обучение наставников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392488" cy="4252444"/>
          </a:xfrm>
        </p:spPr>
        <p:txBody>
          <a:bodyPr>
            <a:noAutofit/>
          </a:bodyPr>
          <a:lstStyle/>
          <a:p>
            <a:r>
              <a:rPr lang="ru-RU" sz="2000" dirty="0"/>
              <a:t>организовать </a:t>
            </a:r>
            <a:r>
              <a:rPr lang="ru-RU" sz="2000" b="1" dirty="0"/>
              <a:t>отбор наставников</a:t>
            </a:r>
          </a:p>
          <a:p>
            <a:r>
              <a:rPr lang="ru-RU" sz="2000" b="1" dirty="0"/>
              <a:t>обучение наставников </a:t>
            </a:r>
            <a:r>
              <a:rPr lang="ru-RU" sz="2000" dirty="0"/>
              <a:t>(куратор + педагог-психолог):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Самоанализ и навыки </a:t>
            </a:r>
            <a:r>
              <a:rPr lang="ru-RU" sz="2000" dirty="0" err="1"/>
              <a:t>самопрезентации</a:t>
            </a:r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Обучение эффективным коммуникациям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Разбор этапов реализации программы наставничества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340768"/>
            <a:ext cx="4104456" cy="518457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Анкетирование наставников  и собеседование </a:t>
            </a:r>
            <a:r>
              <a:rPr lang="ru-RU" sz="1800" dirty="0"/>
              <a:t>(образование, опыт работы, достижения, сильные и слабые стороны, хобби, увлечения; ожидания от участия в программе наставничества; мотивация на участие в программе наставничества; психологическая готовность к роли наставника, наличие времени)</a:t>
            </a:r>
            <a:endParaRPr lang="ru-RU" sz="2000" dirty="0"/>
          </a:p>
          <a:p>
            <a:r>
              <a:rPr lang="ru-RU" sz="2000" dirty="0"/>
              <a:t>Разработка  программы обучения наставников</a:t>
            </a:r>
            <a:endParaRPr lang="ru-RU" sz="2000" b="1" dirty="0"/>
          </a:p>
          <a:p>
            <a:r>
              <a:rPr lang="ru-RU" sz="2000" dirty="0">
                <a:solidFill>
                  <a:srgbClr val="FF0000"/>
                </a:solidFill>
              </a:rPr>
              <a:t>Обучение наставничеству </a:t>
            </a:r>
            <a:r>
              <a:rPr lang="ru-RU" sz="2000" dirty="0"/>
              <a:t>(методические семинары в ОО; КПК в ВИРО и др.)</a:t>
            </a:r>
          </a:p>
        </p:txBody>
      </p:sp>
      <p:pic>
        <p:nvPicPr>
          <p:cNvPr id="6146" name="Picture 2" descr="C:\Users\shto\Desktop\30e8f446580285.585a33d81e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91390"/>
            <a:ext cx="3100134" cy="21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055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5. Формирование наставнических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пар или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536504" cy="4180436"/>
          </a:xfrm>
        </p:spPr>
        <p:txBody>
          <a:bodyPr>
            <a:noAutofit/>
          </a:bodyPr>
          <a:lstStyle/>
          <a:p>
            <a:r>
              <a:rPr lang="ru-RU" sz="2000" dirty="0"/>
              <a:t>разработать </a:t>
            </a:r>
            <a:r>
              <a:rPr lang="ru-RU" sz="2000" b="1" dirty="0"/>
              <a:t>инструменты и организовать встречи</a:t>
            </a:r>
            <a:r>
              <a:rPr lang="ru-RU" sz="2000" dirty="0"/>
              <a:t>  для формирования пар или  групп</a:t>
            </a:r>
          </a:p>
          <a:p>
            <a:r>
              <a:rPr lang="ru-RU" sz="2000" dirty="0"/>
              <a:t> </a:t>
            </a:r>
            <a:r>
              <a:rPr lang="ru-RU" sz="2000" b="1" dirty="0"/>
              <a:t>оформить  соглашения </a:t>
            </a:r>
            <a:r>
              <a:rPr lang="ru-RU" sz="2000" dirty="0"/>
              <a:t>пар/групп</a:t>
            </a:r>
          </a:p>
          <a:p>
            <a:r>
              <a:rPr lang="ru-RU" sz="2000" b="1" dirty="0"/>
              <a:t>обеспечить  психологическое  сопровождение  наставляемым</a:t>
            </a:r>
            <a:r>
              <a:rPr lang="ru-RU" sz="2000" dirty="0"/>
              <a:t>,  не сформировавшим пару  или группу, продолжить  поиск  наставника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032448" cy="518457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Встречи наставников и наставляемых</a:t>
            </a:r>
            <a:r>
              <a:rPr lang="ru-RU" sz="2000" dirty="0"/>
              <a:t>, опрос участников после: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1"/>
                </a:solidFill>
              </a:rPr>
              <a:t>С кем из наставников вы бы хотели работать в рамках программы наставничества?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1"/>
                </a:solidFill>
              </a:rPr>
              <a:t>Кто может помочь вам достичь желаемых целей?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1"/>
                </a:solidFill>
              </a:rPr>
              <a:t>С кем из наставляемых вы бы хотели работать в рамках программы наставничества?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chemeClr val="accent1"/>
                </a:solidFill>
              </a:rPr>
              <a:t>Кому вы сможете помочь в рамках выбранных наставляемым целей, если они были озвучены?</a:t>
            </a:r>
          </a:p>
          <a:p>
            <a:r>
              <a:rPr lang="ru-RU" sz="2000" dirty="0"/>
              <a:t>Консультации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Подбор пар/групп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Приказ о закреплении пар/групп</a:t>
            </a:r>
          </a:p>
        </p:txBody>
      </p:sp>
      <p:pic>
        <p:nvPicPr>
          <p:cNvPr id="7170" name="Picture 2" descr="C:\Users\shto\Desktop\depositphotos_13420385-stock-photo-part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0" y="422108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895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6. Организация работы наставнических пар или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896544" cy="4180436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выбрать </a:t>
            </a:r>
            <a:r>
              <a:rPr lang="ru-RU" sz="2000" b="1" dirty="0"/>
              <a:t>форматы взаимодействия </a:t>
            </a:r>
            <a:r>
              <a:rPr lang="ru-RU" sz="2000" dirty="0"/>
              <a:t>для каждой пары или группы</a:t>
            </a:r>
          </a:p>
          <a:p>
            <a:pPr algn="just"/>
            <a:r>
              <a:rPr lang="ru-RU" sz="2000" dirty="0"/>
              <a:t>проанализировать сильные и слабые стороны участников для постановки цели и задач </a:t>
            </a:r>
          </a:p>
          <a:p>
            <a:pPr algn="just"/>
            <a:r>
              <a:rPr lang="ru-RU" sz="2000" dirty="0"/>
              <a:t>организовать </a:t>
            </a:r>
            <a:r>
              <a:rPr lang="ru-RU" sz="2000" b="1" dirty="0"/>
              <a:t>сбор обратной связи </a:t>
            </a:r>
            <a:r>
              <a:rPr lang="ru-RU" sz="2000" dirty="0"/>
              <a:t>от наставников, наставляемых и кураторов  для мониторинга  результатов программы</a:t>
            </a:r>
          </a:p>
          <a:p>
            <a:pPr algn="just"/>
            <a:r>
              <a:rPr lang="ru-RU" sz="2000" b="1" dirty="0"/>
              <a:t>собрать данные </a:t>
            </a:r>
            <a:r>
              <a:rPr lang="ru-RU" sz="2000" dirty="0"/>
              <a:t>от наставляемых </a:t>
            </a:r>
            <a:r>
              <a:rPr lang="ru-RU" sz="2000" b="1" dirty="0"/>
              <a:t>для мониторинга</a:t>
            </a:r>
            <a:r>
              <a:rPr lang="ru-RU" sz="2000" dirty="0"/>
              <a:t> влияния программы на их показатели</a:t>
            </a:r>
          </a:p>
          <a:p>
            <a:pPr algn="just"/>
            <a:r>
              <a:rPr lang="ru-RU" sz="2000" i="1" dirty="0"/>
              <a:t>разработать  </a:t>
            </a:r>
            <a:r>
              <a:rPr lang="ru-RU" sz="2000" b="1" i="1" dirty="0"/>
              <a:t>систему поощрения наставников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772816"/>
            <a:ext cx="3384376" cy="4248472"/>
          </a:xfrm>
          <a:solidFill>
            <a:srgbClr val="FFFFCC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Встречи наставников и наставляемых</a:t>
            </a:r>
            <a:r>
              <a:rPr lang="ru-RU" sz="200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встреча-знакомство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пробная рабочая встреча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встреча-планирование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комплекс последовательных встреч с обязательной рефлексией и обратной связью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итоговая встреча</a:t>
            </a:r>
          </a:p>
          <a:p>
            <a:r>
              <a:rPr lang="ru-RU" sz="2000" dirty="0"/>
              <a:t>Консультации </a:t>
            </a:r>
          </a:p>
        </p:txBody>
      </p:sp>
    </p:spTree>
    <p:extLst>
      <p:ext uri="{BB962C8B-B14F-4D97-AF65-F5344CB8AC3E}">
        <p14:creationId xmlns:p14="http://schemas.microsoft.com/office/powerpoint/2010/main" val="21196350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7. Завершение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824536" cy="4536504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организовать </a:t>
            </a:r>
            <a:r>
              <a:rPr lang="ru-RU" sz="2000" b="1" dirty="0"/>
              <a:t>сбор обратной связи </a:t>
            </a:r>
            <a:r>
              <a:rPr lang="ru-RU" sz="2000" dirty="0"/>
              <a:t>наставляемых, провести  рефлексию, подвести итоги мониторинга  влияния программы на наставляемых</a:t>
            </a:r>
          </a:p>
          <a:p>
            <a:pPr algn="just"/>
            <a:r>
              <a:rPr lang="ru-RU" sz="2000" dirty="0"/>
              <a:t>организовать </a:t>
            </a:r>
            <a:r>
              <a:rPr lang="ru-RU" sz="2000" b="1" dirty="0"/>
              <a:t>сбор  обратной связи </a:t>
            </a:r>
            <a:r>
              <a:rPr lang="ru-RU" sz="2000" dirty="0"/>
              <a:t>от  наставников,  наставляемых и кураторов  для мониторинга  эффективности программы</a:t>
            </a:r>
          </a:p>
          <a:p>
            <a:pPr algn="just"/>
            <a:r>
              <a:rPr lang="ru-RU" sz="2000" b="1" dirty="0"/>
              <a:t>поощрить</a:t>
            </a:r>
            <a:r>
              <a:rPr lang="ru-RU" sz="2000" dirty="0"/>
              <a:t> наставников</a:t>
            </a:r>
          </a:p>
          <a:p>
            <a:pPr algn="just"/>
            <a:r>
              <a:rPr lang="ru-RU" sz="2000" dirty="0"/>
              <a:t>организовать </a:t>
            </a:r>
            <a:r>
              <a:rPr lang="ru-RU" sz="2000" b="1" dirty="0"/>
              <a:t>праздничное  событие </a:t>
            </a:r>
            <a:r>
              <a:rPr lang="ru-RU" sz="2000" dirty="0"/>
              <a:t>для представления результатов  наставничества</a:t>
            </a:r>
          </a:p>
          <a:p>
            <a:pPr algn="just"/>
            <a:r>
              <a:rPr lang="ru-RU" sz="2000" dirty="0"/>
              <a:t>сформировать </a:t>
            </a:r>
            <a:r>
              <a:rPr lang="ru-RU" sz="2000" b="1" dirty="0"/>
              <a:t>долгосрочную базу  наставников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556792"/>
            <a:ext cx="3024336" cy="338437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Встречи </a:t>
            </a:r>
            <a:r>
              <a:rPr lang="ru-RU" sz="2000" dirty="0"/>
              <a:t>наставников и наставляемых  </a:t>
            </a:r>
            <a:r>
              <a:rPr lang="ru-RU" sz="2000" dirty="0">
                <a:solidFill>
                  <a:srgbClr val="FF0000"/>
                </a:solidFill>
              </a:rPr>
              <a:t>с куратором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Общая встреча </a:t>
            </a:r>
            <a:r>
              <a:rPr lang="ru-RU" sz="2000" dirty="0"/>
              <a:t>в ОО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Оформление отчетов </a:t>
            </a:r>
            <a:r>
              <a:rPr lang="ru-RU" sz="2000" dirty="0"/>
              <a:t>о программах наставничества</a:t>
            </a:r>
          </a:p>
          <a:p>
            <a:r>
              <a:rPr lang="ru-RU" sz="2000" dirty="0"/>
              <a:t>База данных лучших программ и практик</a:t>
            </a:r>
          </a:p>
        </p:txBody>
      </p:sp>
      <p:pic>
        <p:nvPicPr>
          <p:cNvPr id="8194" name="Picture 2" descr="C:\Users\shto\Desktop\depositphotos_7455980-stock-photo-conceptual-image-of-teamwork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6873"/>
            <a:ext cx="2476533" cy="18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404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Показатели эффективности для наставляемого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ориентир в современных направлениях развития системы дополнительного образования, в соответствии с запросами государства, социума, ребёнка;</a:t>
            </a:r>
          </a:p>
          <a:p>
            <a:pPr algn="just"/>
            <a:r>
              <a:rPr lang="ru-RU" dirty="0"/>
              <a:t>навык в разработке современных инновационных модульных программ, учебно-методического комплекта в соответствии с нормативными требованиями к ним;</a:t>
            </a:r>
          </a:p>
          <a:p>
            <a:pPr algn="just"/>
            <a:r>
              <a:rPr lang="ru-RU" dirty="0"/>
              <a:t>предоставление получателям полного пакета образовательной услуги в соответствии с федеральными государственными стандартами, обеспечивающей стойкую сохранность контингента обучающихся, рост достижений воспитанников;</a:t>
            </a:r>
          </a:p>
          <a:p>
            <a:pPr algn="just"/>
            <a:r>
              <a:rPr lang="ru-RU" dirty="0"/>
              <a:t>достижения педагога на областном и всероссийском уровне в конкурсах программно-методического обеспечения образовательного процесса и конкурсах профессионального мастерства «Сердце отдаю детям», «Формула успеха», «Воспитать человека» и т.д.;</a:t>
            </a:r>
          </a:p>
          <a:p>
            <a:pPr algn="just"/>
            <a:r>
              <a:rPr lang="ru-RU" dirty="0"/>
              <a:t>пакет документов по присвоению квалификационной категории, для профессионального роста;</a:t>
            </a:r>
          </a:p>
          <a:p>
            <a:pPr algn="just"/>
            <a:r>
              <a:rPr lang="ru-RU" dirty="0"/>
              <a:t>авторитет и значимость среди коллег, воспитанников, родителей;</a:t>
            </a:r>
          </a:p>
          <a:p>
            <a:pPr algn="just"/>
            <a:r>
              <a:rPr lang="ru-RU" dirty="0"/>
              <a:t>стрессоустойчивость и профессиональная востребованность.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/>
              <a:t>16</a:t>
            </a:fld>
            <a:endParaRPr lang="ru-RU"/>
          </a:p>
        </p:txBody>
      </p:sp>
      <p:pic>
        <p:nvPicPr>
          <p:cNvPr id="9218" name="Picture 2" descr="C:\Users\shto\Desktop\наста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87" y="0"/>
            <a:ext cx="2145035" cy="21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2147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Ожидаемые результаты для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4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измеримое улучшение показателей конкретной образовательной организации в части обеспечения качества дополнительного образования;</a:t>
            </a:r>
          </a:p>
          <a:p>
            <a:pPr algn="just"/>
            <a:r>
              <a:rPr lang="ru-RU" dirty="0"/>
              <a:t>улучшение психологического климата в образовательном учреждении как среди обучающихся, так и внутри педагогического коллектива, связанное с выстраиванием долгосрочных и «</a:t>
            </a:r>
            <a:r>
              <a:rPr lang="ru-RU" dirty="0" err="1"/>
              <a:t>экологичных</a:t>
            </a:r>
            <a:r>
              <a:rPr lang="ru-RU" dirty="0"/>
              <a:t>» коммуникаций на основе партнерства;</a:t>
            </a:r>
          </a:p>
          <a:p>
            <a:pPr algn="just"/>
            <a:r>
              <a:rPr lang="ru-RU" dirty="0"/>
              <a:t>практическая реализация концепции построения индивидуальных образовательных траекторий и личностного подхода к обучению;</a:t>
            </a:r>
          </a:p>
          <a:p>
            <a:pPr algn="just"/>
            <a:r>
              <a:rPr lang="ru-RU" dirty="0"/>
              <a:t>измеримое улучшение личных показателей эффективности педагогов и сотрудников региональных предприятий, связанное с развитием гибких навыков и </a:t>
            </a:r>
            <a:r>
              <a:rPr lang="ru-RU" dirty="0" err="1"/>
              <a:t>метакомпетенций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привлечение дополнительных ресурсов и сторонних инвестиций в развитие инновационных образовательных и социальных программ региона и конкретных образовательных организаций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/>
              <a:t>17</a:t>
            </a:fld>
            <a:endParaRPr lang="ru-RU"/>
          </a:p>
        </p:txBody>
      </p:sp>
      <p:pic>
        <p:nvPicPr>
          <p:cNvPr id="9218" name="Picture 2" descr="C:\Users\shto\Desktop\наста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87" y="0"/>
            <a:ext cx="2145035" cy="21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269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txBody>
          <a:bodyPr>
            <a:normAutofit fontScale="90000"/>
          </a:bodyPr>
          <a:lstStyle/>
          <a:p>
            <a:br>
              <a:rPr lang="ru-RU" sz="3400" dirty="0"/>
            </a:br>
            <a:r>
              <a:rPr lang="ru-RU" sz="3400" dirty="0"/>
              <a:t>ГБОУДО «ДДТ» г. Севастополя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14759" r="29729" b="32175"/>
          <a:stretch/>
        </p:blipFill>
        <p:spPr bwMode="auto">
          <a:xfrm>
            <a:off x="1070559" y="1405056"/>
            <a:ext cx="7995406" cy="425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984" y="2718212"/>
            <a:ext cx="14401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/>
              <a:t>Наставники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984" y="3933056"/>
            <a:ext cx="14401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/>
              <a:t>Наставники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984" y="1742827"/>
            <a:ext cx="14401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/>
              <a:t>Наставники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C4B3095-4D52-C29A-2C6F-DCE411CB6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91" y="491909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389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080" y="188640"/>
            <a:ext cx="4392488" cy="1628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400" dirty="0"/>
              <a:t>Подходы и формы организации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37938" r="20515" b="18763"/>
          <a:stretch/>
        </p:blipFill>
        <p:spPr bwMode="auto">
          <a:xfrm>
            <a:off x="120176" y="332656"/>
            <a:ext cx="4481704" cy="158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16400" r="17750" b="14266"/>
          <a:stretch/>
        </p:blipFill>
        <p:spPr bwMode="auto">
          <a:xfrm>
            <a:off x="899592" y="1919850"/>
            <a:ext cx="7735824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3712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87" y="188640"/>
            <a:ext cx="8771914" cy="10081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Актуальность системы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52528"/>
          </a:xfrm>
        </p:spPr>
        <p:txBody>
          <a:bodyPr>
            <a:normAutofit/>
          </a:bodyPr>
          <a:lstStyle/>
          <a:p>
            <a:pPr algn="just"/>
            <a:r>
              <a:rPr lang="ru-RU" altLang="ru-RU" sz="1600" b="1" dirty="0"/>
              <a:t>Федеральный закон от 29 декабря 2012 г. № 273-ФЗ </a:t>
            </a:r>
            <a:br>
              <a:rPr lang="ru-RU" altLang="ru-RU" sz="1600" b="1" dirty="0"/>
            </a:br>
            <a:r>
              <a:rPr lang="ru-RU" altLang="ru-RU" sz="1600" b="1" dirty="0"/>
              <a:t>«Об образовании в Российской Федерации»</a:t>
            </a:r>
          </a:p>
          <a:p>
            <a:pPr algn="just"/>
            <a:r>
              <a:rPr lang="ru-RU" altLang="ru-RU" sz="1600" b="1" dirty="0"/>
              <a:t>Распоряжение Правительства Российской Федерации от 29 мая 2015 г. № 996-р «Стратегия развития воспитания в Российской Федерации на период до 2025 года»</a:t>
            </a:r>
          </a:p>
          <a:p>
            <a:pPr algn="just"/>
            <a:r>
              <a:rPr lang="ru-RU" altLang="ru-RU" sz="1600" b="1" dirty="0"/>
              <a:t>Распоряжение </a:t>
            </a:r>
            <a:r>
              <a:rPr lang="ru-RU" sz="1600" b="1" dirty="0"/>
              <a:t>Правительства Российской Федерации от 30 июля 2009 г.№ 1054-р «Концепция содействия развитию благотворительной деятельности и добровольчества в Российской Федерации»</a:t>
            </a:r>
            <a:endParaRPr lang="ru-RU" altLang="ru-RU" sz="1600" b="1" dirty="0"/>
          </a:p>
          <a:p>
            <a:pPr marL="0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5294" y="9266542"/>
            <a:ext cx="5637293" cy="266916"/>
          </a:xfrm>
        </p:spPr>
        <p:txBody>
          <a:bodyPr/>
          <a:lstStyle/>
          <a:p>
            <a:pPr algn="l"/>
            <a:endParaRPr lang="ru-RU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0194" y="3284984"/>
            <a:ext cx="8444216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tx2"/>
            </a:contourClr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solidFill>
                  <a:srgbClr val="FF0000"/>
                </a:solidFill>
              </a:rPr>
              <a:t>Распоряжение Министерства просвещения РФ  № Р-145 от 25.12.2019</a:t>
            </a:r>
          </a:p>
          <a:p>
            <a:pPr algn="just"/>
            <a:r>
              <a:rPr lang="ru-RU" sz="1600" b="1" dirty="0">
                <a:solidFill>
                  <a:schemeClr val="accent1"/>
                </a:solidFill>
              </a:rPr>
              <a:t>Методология  (целевая модель) наставничества </a:t>
            </a:r>
            <a:r>
              <a:rPr lang="ru-RU" sz="1600" b="1" dirty="0"/>
              <a:t>обучающихся для организаций, осуществляющих образовательную деятельность  по общеобразовательным, дополнительным  общеобразовательным и  программам среднего  профессионального образования, в том числе  с применением лучших практик  обмена опытом между  обучающимися</a:t>
            </a:r>
          </a:p>
          <a:p>
            <a:pPr algn="just"/>
            <a:r>
              <a:rPr lang="ru-RU" sz="1600" b="1" dirty="0">
                <a:solidFill>
                  <a:schemeClr val="accent1"/>
                </a:solidFill>
              </a:rPr>
              <a:t>Методические рекомендации  по внедрению методологии  </a:t>
            </a:r>
            <a:r>
              <a:rPr lang="ru-RU" sz="1600" b="1" dirty="0"/>
              <a:t>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общеобразовательными программам среднего профессионального образования, в том числе с применением лучших практик обмена опытом между обучающимися</a:t>
            </a:r>
          </a:p>
          <a:p>
            <a:pPr algn="just"/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835292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2023 год – Год педагога и наставника в России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F51AEA-35C6-3FA9-4A23-FDD61ABE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29541"/>
            <a:ext cx="1527510" cy="15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1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20894" r="23919" b="19313"/>
          <a:stretch/>
        </p:blipFill>
        <p:spPr bwMode="auto">
          <a:xfrm>
            <a:off x="107504" y="44624"/>
            <a:ext cx="8670045" cy="51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30133" r="22700" b="30667"/>
          <a:stretch/>
        </p:blipFill>
        <p:spPr bwMode="auto">
          <a:xfrm>
            <a:off x="2123728" y="4658824"/>
            <a:ext cx="6000760" cy="211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0006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3538736" cy="676672"/>
          </a:xfrm>
          <a:solidFill>
            <a:srgbClr val="FF0000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Недопустимые качества для </a:t>
            </a:r>
            <a:r>
              <a:rPr lang="ru-RU" dirty="0" err="1"/>
              <a:t>компетентностного</a:t>
            </a:r>
            <a:r>
              <a:rPr lang="ru-RU" dirty="0"/>
              <a:t> лидера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t="35464" r="16186" b="19175"/>
          <a:stretch/>
        </p:blipFill>
        <p:spPr bwMode="auto">
          <a:xfrm>
            <a:off x="11472" y="2420888"/>
            <a:ext cx="88399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88024" y="1417376"/>
            <a:ext cx="3960440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/>
              <a:t>Личностные и профессиональные качества </a:t>
            </a:r>
            <a:r>
              <a:rPr lang="ru-RU" dirty="0" err="1"/>
              <a:t>компетентностного</a:t>
            </a:r>
            <a:r>
              <a:rPr lang="ru-RU" dirty="0"/>
              <a:t> лидера</a:t>
            </a:r>
          </a:p>
        </p:txBody>
      </p:sp>
    </p:spTree>
    <p:extLst>
      <p:ext uri="{BB962C8B-B14F-4D97-AF65-F5344CB8AC3E}">
        <p14:creationId xmlns:p14="http://schemas.microsoft.com/office/powerpoint/2010/main" val="36791541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Функции </a:t>
            </a:r>
            <a:r>
              <a:rPr lang="ru-RU" sz="2400" dirty="0" err="1"/>
              <a:t>компетентностного</a:t>
            </a:r>
            <a:r>
              <a:rPr lang="ru-RU" sz="2400" dirty="0"/>
              <a:t> лидера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23093" r="26566" b="10378"/>
          <a:stretch/>
        </p:blipFill>
        <p:spPr bwMode="auto">
          <a:xfrm>
            <a:off x="539552" y="980728"/>
            <a:ext cx="8136904" cy="56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23675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47699" r="24613" b="28384"/>
          <a:stretch/>
        </p:blipFill>
        <p:spPr bwMode="auto">
          <a:xfrm>
            <a:off x="83528" y="188640"/>
            <a:ext cx="8819926" cy="23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38533" r="23600" b="14667"/>
          <a:stretch/>
        </p:blipFill>
        <p:spPr bwMode="auto">
          <a:xfrm>
            <a:off x="677066" y="2348880"/>
            <a:ext cx="7999389" cy="377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93097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4E73F6-C6C8-5B6C-C9D3-CBA11A8A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34315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900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Термины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001419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0070C0"/>
                </a:solidFill>
              </a:rPr>
              <a:t>Наставничество</a:t>
            </a:r>
            <a:r>
              <a:rPr lang="ru-RU" sz="1800" dirty="0"/>
              <a:t> – универсальная технология передачи опыта, знаний, формирования навыков, компетенций, </a:t>
            </a:r>
            <a:r>
              <a:rPr lang="ru-RU" sz="1800" dirty="0" err="1"/>
              <a:t>метакомпетенций</a:t>
            </a:r>
            <a:r>
              <a:rPr lang="ru-RU" sz="1800" dirty="0"/>
              <a:t> и ценностей через неформальное </a:t>
            </a:r>
            <a:r>
              <a:rPr lang="ru-RU" sz="1800" dirty="0" err="1"/>
              <a:t>взаимообогащающее</a:t>
            </a:r>
            <a:r>
              <a:rPr lang="ru-RU" sz="1800" dirty="0"/>
              <a:t> общение, основанное на </a:t>
            </a:r>
            <a:r>
              <a:rPr lang="ru-RU" sz="1800" dirty="0">
                <a:solidFill>
                  <a:srgbClr val="FF0000"/>
                </a:solidFill>
              </a:rPr>
              <a:t>доверии и партнерстве.</a:t>
            </a:r>
          </a:p>
          <a:p>
            <a:pPr algn="just"/>
            <a:r>
              <a:rPr lang="ru-RU" sz="1800" b="1" dirty="0">
                <a:solidFill>
                  <a:srgbClr val="0070C0"/>
                </a:solidFill>
              </a:rPr>
              <a:t>Наставник</a:t>
            </a:r>
            <a:r>
              <a:rPr lang="ru-RU" sz="1800" dirty="0"/>
              <a:t> – участник программы наставничества, имеющий </a:t>
            </a:r>
            <a:r>
              <a:rPr lang="ru-RU" sz="1800" dirty="0">
                <a:solidFill>
                  <a:srgbClr val="FF0000"/>
                </a:solidFill>
              </a:rPr>
              <a:t>успешный  опыт в достижении жизненного, личностного и профессионального  результата, готовый и компетентный поделиться опытом и навыками</a:t>
            </a:r>
            <a:r>
              <a:rPr lang="ru-RU" sz="1800" dirty="0"/>
              <a:t>, необходимыми для стимуляции и поддержки процессов самореализации и самосовершенствования наставляемого.</a:t>
            </a:r>
          </a:p>
          <a:p>
            <a:pPr algn="just"/>
            <a:r>
              <a:rPr lang="ru-RU" sz="1800" b="1" dirty="0">
                <a:solidFill>
                  <a:srgbClr val="0070C0"/>
                </a:solidFill>
              </a:rPr>
              <a:t>Наставляемый</a:t>
            </a:r>
            <a:r>
              <a:rPr lang="ru-RU" sz="1800" dirty="0"/>
              <a:t> – участник программы наставничества, который </a:t>
            </a:r>
            <a:r>
              <a:rPr lang="ru-RU" sz="1800" dirty="0">
                <a:solidFill>
                  <a:srgbClr val="FF0000"/>
                </a:solidFill>
              </a:rPr>
              <a:t>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компетенции.</a:t>
            </a:r>
            <a:r>
              <a:rPr lang="ru-RU" sz="1800" dirty="0"/>
              <a:t> В конкретных формах  наставляемый может быть определен термином «обучающийся».</a:t>
            </a:r>
          </a:p>
          <a:p>
            <a:pPr algn="just"/>
            <a:r>
              <a:rPr lang="ru-RU" sz="1800" b="1" dirty="0">
                <a:solidFill>
                  <a:srgbClr val="0070C0"/>
                </a:solidFill>
              </a:rPr>
              <a:t>Программа наставничества </a:t>
            </a:r>
            <a:r>
              <a:rPr lang="ru-RU" sz="1800" dirty="0"/>
              <a:t>– комплекс мероприятий и  действий, направленный на организацию </a:t>
            </a:r>
            <a:r>
              <a:rPr lang="ru-RU" sz="1800" dirty="0">
                <a:solidFill>
                  <a:srgbClr val="FF0000"/>
                </a:solidFill>
              </a:rPr>
              <a:t>взаимоотношений наставника и наставляемого </a:t>
            </a:r>
            <a:r>
              <a:rPr lang="ru-RU" sz="1800" dirty="0"/>
              <a:t>в конкретных формах для получения ожидаемых результатов.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710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to\Desktop\Experience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9597"/>
            <a:ext cx="3610373" cy="22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5 форм 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94704" y="1772816"/>
            <a:ext cx="3029224" cy="1224136"/>
            <a:chOff x="306335" y="168297"/>
            <a:chExt cx="2501031" cy="84735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6335" y="168297"/>
              <a:ext cx="2501031" cy="8473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47699" y="209661"/>
              <a:ext cx="2418303" cy="764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solidFill>
                    <a:prstClr val="black"/>
                  </a:solidFill>
                </a:rPr>
                <a:t>«ученик – ученик», «студент-студент»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35768" y="3140968"/>
            <a:ext cx="2936432" cy="1128629"/>
            <a:chOff x="306335" y="1394576"/>
            <a:chExt cx="2501031" cy="84735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06335" y="1394576"/>
              <a:ext cx="2501031" cy="8473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47699" y="1435940"/>
              <a:ext cx="2418303" cy="764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solidFill>
                    <a:prstClr val="black"/>
                  </a:solidFill>
                </a:rPr>
                <a:t>«педагог  – педагог»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92080" y="1731452"/>
            <a:ext cx="2964629" cy="1205744"/>
            <a:chOff x="306335" y="2620856"/>
            <a:chExt cx="2501031" cy="84735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06335" y="2620856"/>
              <a:ext cx="2501031" cy="8473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47699" y="2662220"/>
              <a:ext cx="2418303" cy="764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solidFill>
                    <a:prstClr val="black"/>
                  </a:solidFill>
                </a:rPr>
                <a:t>«студент – ученик»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1560" y="4509120"/>
            <a:ext cx="2783468" cy="1097905"/>
            <a:chOff x="306335" y="3847135"/>
            <a:chExt cx="2503476" cy="84735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06335" y="3847135"/>
              <a:ext cx="2503476" cy="8473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7699" y="3888499"/>
              <a:ext cx="2420748" cy="764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solidFill>
                    <a:prstClr val="black"/>
                  </a:solidFill>
                </a:rPr>
                <a:t>«работодатель – ученик»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084168" y="4550484"/>
            <a:ext cx="2808312" cy="1110764"/>
            <a:chOff x="306335" y="5073415"/>
            <a:chExt cx="2503476" cy="84735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06335" y="5073415"/>
              <a:ext cx="2503476" cy="8473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47699" y="5114779"/>
              <a:ext cx="2420748" cy="764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solidFill>
                    <a:prstClr val="black"/>
                  </a:solidFill>
                </a:rPr>
                <a:t>«работодатель – студент»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2031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Форма наставничества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«педагог – педагог»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/>
              <a:t>ВЕРТИКАЛЬ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Муниципальные органы управления образованием (специалист, курирующий сферу дополнительного образования).</a:t>
            </a:r>
          </a:p>
          <a:p>
            <a:r>
              <a:rPr lang="ru-RU" dirty="0"/>
              <a:t>Муниципальные методические службы (методист, курирующий сферу дополнительного образования).</a:t>
            </a:r>
          </a:p>
          <a:p>
            <a:r>
              <a:rPr lang="ru-RU" dirty="0"/>
              <a:t>Муниципальные опорные центры (21 учреждение), </a:t>
            </a:r>
            <a:r>
              <a:rPr lang="ru-RU" dirty="0">
                <a:solidFill>
                  <a:srgbClr val="FF0000"/>
                </a:solidFill>
              </a:rPr>
              <a:t>методические объединения ПДО</a:t>
            </a:r>
          </a:p>
          <a:p>
            <a:r>
              <a:rPr lang="ru-RU" dirty="0"/>
              <a:t>Учреждения дополнительного образования, педагоги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/>
              <a:t>ГОРИЗОНТАЛЬ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Молодой специалист</a:t>
            </a:r>
          </a:p>
          <a:p>
            <a:r>
              <a:rPr lang="ru-RU" sz="2000" dirty="0"/>
              <a:t>Студент – будущий коллега</a:t>
            </a:r>
          </a:p>
          <a:p>
            <a:r>
              <a:rPr lang="ru-RU" sz="2000" dirty="0"/>
              <a:t>Неопытный педагог</a:t>
            </a:r>
          </a:p>
          <a:p>
            <a:r>
              <a:rPr lang="ru-RU" sz="2000" dirty="0"/>
              <a:t>Консервативный педагог</a:t>
            </a:r>
          </a:p>
          <a:p>
            <a:r>
              <a:rPr lang="ru-RU" sz="2000" dirty="0"/>
              <a:t>Педагог, испытывающий профессиональные затруднения</a:t>
            </a:r>
          </a:p>
          <a:p>
            <a:r>
              <a:rPr lang="ru-RU" sz="2000" dirty="0"/>
              <a:t>Педагог - новатор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shto\Desktop\Depositphotos_9062258_s_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5755"/>
            <a:ext cx="1302300" cy="10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942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При планировании наставнической работы специалистов важно учитывать факторы, влияющие на</a:t>
            </a:r>
            <a:br>
              <a:rPr lang="ru-RU" sz="2400" dirty="0"/>
            </a:br>
            <a:r>
              <a:rPr lang="ru-RU" sz="2400" dirty="0"/>
              <a:t>формирование профессиональных компетенции наставляемого: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6F2-2751-4A1B-AAFA-3D1BAA30F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296" y="1340768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1. </a:t>
            </a:r>
            <a:r>
              <a:rPr lang="ru-RU" sz="1400" dirty="0">
                <a:solidFill>
                  <a:srgbClr val="FF0000"/>
                </a:solidFill>
              </a:rPr>
              <a:t>Педагогический коллектив как благоприятная психологическая среда</a:t>
            </a:r>
            <a:r>
              <a:rPr lang="ru-RU" sz="1400" dirty="0"/>
              <a:t>. У каждого подопечного должно сформироваться чувство лояльности и корпоративный дух через взаимодействие с более опытными коллегами, ощущение поддержки и принятие их коллегами.</a:t>
            </a:r>
          </a:p>
          <a:p>
            <a:pPr algn="just"/>
            <a:r>
              <a:rPr lang="ru-RU" sz="1400" dirty="0"/>
              <a:t>2. </a:t>
            </a:r>
            <a:r>
              <a:rPr lang="ru-RU" sz="1400" dirty="0">
                <a:solidFill>
                  <a:srgbClr val="FF0000"/>
                </a:solidFill>
              </a:rPr>
              <a:t>Поэтапное включение наставляемых в систему профессиональной деятельности</a:t>
            </a:r>
            <a:r>
              <a:rPr lang="ru-RU" sz="1400" dirty="0"/>
              <a:t>. Программа предполагает постепенное освоение молодым педагогом профессии в практической деятельности, как в группе, так и в отдельности с учетом его личностных особенностей, заинтересованности в развитии квалификационных характеристик. </a:t>
            </a:r>
          </a:p>
          <a:p>
            <a:pPr algn="just"/>
            <a:r>
              <a:rPr lang="ru-RU" sz="1400" dirty="0"/>
              <a:t>3. </a:t>
            </a:r>
            <a:r>
              <a:rPr lang="ru-RU" sz="1400" dirty="0">
                <a:solidFill>
                  <a:srgbClr val="FF0000"/>
                </a:solidFill>
              </a:rPr>
              <a:t>Психолого-педагогическое и методическое сопровождение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/>
              <a:t>Методическое обеспечение наставляемого, направленное на формирование у него профессиональных умений и навыков, оказание ему помощи в выборе решения образовательных и воспитательных задач, возникающих в педагогической деятельности, с учетом его профессионального и жизненного опыта.</a:t>
            </a:r>
          </a:p>
          <a:p>
            <a:pPr algn="just"/>
            <a:r>
              <a:rPr lang="ru-RU" sz="1400" dirty="0"/>
              <a:t>4. </a:t>
            </a:r>
            <a:r>
              <a:rPr lang="ru-RU" sz="1400" dirty="0">
                <a:solidFill>
                  <a:srgbClr val="FF0000"/>
                </a:solidFill>
              </a:rPr>
              <a:t>Формирование профессиональных компетенций с учетом психологических особенностей подопечного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5. </a:t>
            </a:r>
            <a:r>
              <a:rPr lang="ru-RU" sz="1400" dirty="0">
                <a:solidFill>
                  <a:srgbClr val="FF0000"/>
                </a:solidFill>
              </a:rPr>
              <a:t>Практико-</a:t>
            </a:r>
            <a:r>
              <a:rPr lang="ru-RU" sz="1400" dirty="0" err="1">
                <a:solidFill>
                  <a:srgbClr val="FF0000"/>
                </a:solidFill>
              </a:rPr>
              <a:t>стажировочная</a:t>
            </a:r>
            <a:r>
              <a:rPr lang="ru-RU" sz="1400" dirty="0">
                <a:solidFill>
                  <a:srgbClr val="FF0000"/>
                </a:solidFill>
              </a:rPr>
              <a:t> деятельность</a:t>
            </a:r>
            <a:r>
              <a:rPr lang="ru-RU" sz="1400" dirty="0"/>
              <a:t>. Практико-ориентированный подход к организации наставнической работы во всех направлениях деятельности. Данный фактор характеризуется формированием у начинающих педагогов профессионального опыта при погружении их в профессиональную среду; использованием профессионально - ориентированных технологий обучения и методик моделирования фрагментов самостоятельной профессиональной деятельности; приобретением, кроме знаний, умений, навыков, опыта практической деятельности с целью достижения профессионально и социально значимых компетентностей.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14966520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Алгоритм действий по развитию практики наставничества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539484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9394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1. Подготовка условий для запуска программы 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5184576" cy="482850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обеспечить </a:t>
            </a:r>
            <a:r>
              <a:rPr lang="ru-RU" sz="2000" b="1" dirty="0"/>
              <a:t>нормативно-правовое оформление </a:t>
            </a:r>
            <a:r>
              <a:rPr lang="ru-RU" sz="2000" dirty="0"/>
              <a:t>наставничества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/>
              <a:t>информировать коллектив </a:t>
            </a:r>
            <a:r>
              <a:rPr lang="ru-RU" sz="2000" dirty="0"/>
              <a:t>о подготовке программы, собрать предварительные педагогов, молодых специалистов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/>
              <a:t>сформировать команду </a:t>
            </a:r>
            <a:r>
              <a:rPr lang="ru-RU" sz="2000" dirty="0"/>
              <a:t>и </a:t>
            </a:r>
            <a:r>
              <a:rPr lang="ru-RU" sz="2000" b="1" dirty="0"/>
              <a:t>выбрать куратора</a:t>
            </a:r>
            <a:r>
              <a:rPr lang="ru-RU" sz="2000" dirty="0"/>
              <a:t>, отвечающих за реализацию программы;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определить </a:t>
            </a:r>
            <a:r>
              <a:rPr lang="ru-RU" sz="2000" b="1" dirty="0"/>
              <a:t>задачи, формы </a:t>
            </a:r>
            <a:r>
              <a:rPr lang="ru-RU" sz="2000" dirty="0"/>
              <a:t>наставничества, ожидаемые </a:t>
            </a:r>
            <a:r>
              <a:rPr lang="ru-RU" sz="2000" b="1" dirty="0"/>
              <a:t>результаты</a:t>
            </a:r>
            <a:endParaRPr lang="ru-RU" sz="2000" dirty="0"/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сформировать </a:t>
            </a:r>
            <a:r>
              <a:rPr lang="ru-RU" sz="2000" b="1" dirty="0"/>
              <a:t>дорожную карту</a:t>
            </a:r>
            <a:r>
              <a:rPr lang="ru-RU" sz="2000" dirty="0"/>
              <a:t> внедрения целевой модели наставничества, определить необходимые для реализации ресурсы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827" y="2204864"/>
            <a:ext cx="3240360" cy="309634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Приказ о внедрении целевой модели </a:t>
            </a:r>
            <a:r>
              <a:rPr lang="ru-RU" sz="2000" dirty="0"/>
              <a:t>наставничества в ОО (куратор, рабочая группа, дорожная карта, Положение о программе наставничества)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Семинар и педагогический совет</a:t>
            </a:r>
          </a:p>
        </p:txBody>
      </p:sp>
    </p:spTree>
    <p:extLst>
      <p:ext uri="{BB962C8B-B14F-4D97-AF65-F5344CB8AC3E}">
        <p14:creationId xmlns:p14="http://schemas.microsoft.com/office/powerpoint/2010/main" val="41426295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2.Формирование базы наставляемых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680520" cy="352839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2000" b="1" dirty="0"/>
              <a:t>информировать педагогов</a:t>
            </a:r>
            <a:r>
              <a:rPr lang="ru-RU" sz="2000" dirty="0"/>
              <a:t> о возможностях и целях программы;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/>
              <a:t>организовать сбор данных о наставляемых</a:t>
            </a:r>
            <a:r>
              <a:rPr lang="ru-RU" sz="2000" dirty="0"/>
              <a:t>, в том числе сбор запросов наставляемых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 включить </a:t>
            </a:r>
            <a:r>
              <a:rPr lang="ru-RU" sz="2000" b="1" dirty="0"/>
              <a:t>собранные  данные в базу наставляемых</a:t>
            </a:r>
            <a:r>
              <a:rPr lang="ru-RU" sz="2000" dirty="0"/>
              <a:t>, а также в систему мониторинга влияния программы на  наставляемых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772816"/>
            <a:ext cx="3312368" cy="345638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Информационные буклеты</a:t>
            </a:r>
          </a:p>
          <a:p>
            <a:r>
              <a:rPr lang="ru-RU" sz="2000" dirty="0"/>
              <a:t>Семинары</a:t>
            </a:r>
          </a:p>
          <a:p>
            <a:r>
              <a:rPr lang="ru-RU" sz="2000" dirty="0"/>
              <a:t>Консультации</a:t>
            </a:r>
          </a:p>
          <a:p>
            <a:r>
              <a:rPr lang="ru-RU" sz="2000" dirty="0"/>
              <a:t>Анкетирование и опросы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База данных о наставляемых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!!! Заполнение наставляемым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согласия на обработку персональных данных</a:t>
            </a:r>
          </a:p>
        </p:txBody>
      </p:sp>
      <p:pic>
        <p:nvPicPr>
          <p:cNvPr id="3078" name="Picture 6" descr="C:\Users\shto\Desktop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07519"/>
            <a:ext cx="3647728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31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1543</Words>
  <Application>Microsoft Office PowerPoint</Application>
  <PresentationFormat>Экран (4:3)</PresentationFormat>
  <Paragraphs>162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Тема Office</vt:lpstr>
      <vt:lpstr>2_Тема Office</vt:lpstr>
      <vt:lpstr>1_Тема Office</vt:lpstr>
      <vt:lpstr>3_Тема Office</vt:lpstr>
      <vt:lpstr>Наставничество в дополнительном образовании детей: методология и практики организации</vt:lpstr>
      <vt:lpstr>Актуальность системы наставничества</vt:lpstr>
      <vt:lpstr>Термины</vt:lpstr>
      <vt:lpstr>5 форм наставничества</vt:lpstr>
      <vt:lpstr>Форма наставничества «педагог – педагог»</vt:lpstr>
      <vt:lpstr>При планировании наставнической работы специалистов важно учитывать факторы, влияющие на формирование профессиональных компетенции наставляемого: </vt:lpstr>
      <vt:lpstr>Алгоритм действий по развитию практики наставничества </vt:lpstr>
      <vt:lpstr>1. Подготовка условий для запуска программы наставничества</vt:lpstr>
      <vt:lpstr>2.Формирование базы наставляемых</vt:lpstr>
      <vt:lpstr>3.Формирование базы наставников </vt:lpstr>
      <vt:lpstr>Потенциальные наставники</vt:lpstr>
      <vt:lpstr>4. Отбор и обучение наставников</vt:lpstr>
      <vt:lpstr>5. Формирование наставнических  пар или групп</vt:lpstr>
      <vt:lpstr>6. Организация работы наставнических пар или групп</vt:lpstr>
      <vt:lpstr>7. Завершение наставничества</vt:lpstr>
      <vt:lpstr>Показатели эффективности для наставляемого</vt:lpstr>
      <vt:lpstr>Ожидаемые результаты для организации</vt:lpstr>
      <vt:lpstr> ГБОУДО «ДДТ» г. Севастополя</vt:lpstr>
      <vt:lpstr>Подходы и формы организации наставничества</vt:lpstr>
      <vt:lpstr>Презентация PowerPoint</vt:lpstr>
      <vt:lpstr>Презентация PowerPoint</vt:lpstr>
      <vt:lpstr>Функции компетентностного лидера</vt:lpstr>
      <vt:lpstr>Презентация PowerPoint</vt:lpstr>
      <vt:lpstr>Материалы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аспекты реализации программ дополнительного образования детей Владимирской области в условиях внедрения целевой модели развития дополнительного образования детей</dc:title>
  <dc:creator>Золотова Екатерина Петровна</dc:creator>
  <cp:lastModifiedBy>Екатерина Золотова</cp:lastModifiedBy>
  <cp:revision>61</cp:revision>
  <cp:lastPrinted>2020-08-27T15:08:05Z</cp:lastPrinted>
  <dcterms:created xsi:type="dcterms:W3CDTF">2020-08-24T15:22:57Z</dcterms:created>
  <dcterms:modified xsi:type="dcterms:W3CDTF">2023-03-06T05:24:21Z</dcterms:modified>
</cp:coreProperties>
</file>